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2" r:id="rId2"/>
    <p:sldId id="257" r:id="rId3"/>
    <p:sldId id="337" r:id="rId4"/>
    <p:sldId id="324" r:id="rId5"/>
    <p:sldId id="268" r:id="rId6"/>
    <p:sldId id="273" r:id="rId7"/>
    <p:sldId id="338" r:id="rId8"/>
    <p:sldId id="328" r:id="rId9"/>
    <p:sldId id="332" r:id="rId10"/>
    <p:sldId id="333" r:id="rId11"/>
    <p:sldId id="330" r:id="rId12"/>
    <p:sldId id="283" r:id="rId13"/>
    <p:sldId id="285" r:id="rId14"/>
    <p:sldId id="325" r:id="rId15"/>
    <p:sldId id="293" r:id="rId16"/>
    <p:sldId id="341" r:id="rId17"/>
    <p:sldId id="345" r:id="rId18"/>
    <p:sldId id="346" r:id="rId19"/>
    <p:sldId id="305" r:id="rId20"/>
    <p:sldId id="307" r:id="rId21"/>
    <p:sldId id="308" r:id="rId22"/>
    <p:sldId id="313" r:id="rId23"/>
    <p:sldId id="311" r:id="rId24"/>
    <p:sldId id="321" r:id="rId25"/>
    <p:sldId id="336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8774" autoAdjust="0"/>
  </p:normalViewPr>
  <p:slideViewPr>
    <p:cSldViewPr>
      <p:cViewPr varScale="1">
        <p:scale>
          <a:sx n="115" d="100"/>
          <a:sy n="115" d="100"/>
        </p:scale>
        <p:origin x="43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ihelse.net\Organisasjon\PRVVNORAS\Ledelse%20og%20styring\KoRus%20vest%20Stavanger\Rusforebygging%20og%20folkehelse%20-%20arbeidsliv\Ungdata\Ungdomsunders&#248;kelser%20fra%202010\Felleskj&#248;ringen%202019\Datafiler%20SPSS\Stavanger%20SPSS\Stavangerpresentasj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ihelse.net\Organisasjon\PRVVNORAS\Ledelse%20og%20styring\KoRus%20vest%20Stavanger\Rusforebygging%20og%20folkehelse%20-%20arbeidsliv\Ungdata\Ungdomsunders&#248;kelser%20fra%202010\Felleskj&#248;ringen%202019\Datafiler%20SPSS\Stavanger%20SPSS\Stavangerpresentasjo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ihelse.net\Organisasjon\PRVVNORAS\Ledelse%20og%20styring\KoRus%20vest%20Stavanger\Rusforebygging%20og%20folkehelse%20-%20arbeidsliv\Ungdata\Ungdomsunders&#248;kelser%20fra%202010\Felleskj&#248;ringen%202019\Datafiler%20SPSS\Stavanger%20SPSS\Stavangerpresentasj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ihelse.net\Organisasjon\PRVVNORAS\Ledelse%20og%20styring\KoRus%20vest%20Stavanger\Rusforebygging%20og%20folkehelse%20-%20arbeidsliv\Ungdata\Ungdomsunders&#248;kelser%20fra%202010\Felleskj&#248;ringen%202019\Datafiler%20SPSS\Stavanger%20SPSS\Stavangerpresentasj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ihelse.net\Organisasjon\PRVVNORAS\Ledelse%20og%20styring\KoRus%20vest%20Stavanger\Rusforebygging%20og%20folkehelse%20-%20arbeidsliv\Ungdata\Ungdomsunders&#248;kelser%20fra%202010\Felleskj&#248;ringen%202019\Datafiler%20SPSS\Stavanger%20SPSS\Stavangerpresentasj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ihelse.net\Organisasjon\PRVVNORAS\Ledelse%20og%20styring\KoRus%20vest%20Stavanger\Rusforebygging%20og%20folkehelse%20-%20arbeidsliv\Ungdata\Ungdomsunders&#248;kelser%20fra%202010\Felleskj&#248;ringen%202019\Datafiler%20SPSS\Stavanger%20SPSS\Stavangerpresentasj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ihelse.net\Organisasjon\PRVVNORAS\Ledelse%20og%20styring\KoRus%20vest%20Stavanger\Rusforebygging%20og%20folkehelse%20-%20arbeidsliv\Ungdata\Ungdomsunders&#248;kelser%20fra%202010\Felleskj&#248;ringen%202019\Datafiler%20SPSS\Stavanger%20SPSS\Stavangerpresentasj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ihelse.net\Organisasjon\PRVVNORAS\Ledelse%20og%20styring\KoRus%20vest%20Stavanger\Rusforebygging%20og%20folkehelse%20-%20arbeidsliv\Ungdata\Ungdomsunders&#248;kelser%20fra%202010\Felleskj&#248;ringen%202019\Datafiler%20SPSS\Stavanger%20SPSS\Stavangerpresentasj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ihelse.net\Organisasjon\PRVVNORAS\Ledelse%20og%20styring\KoRus%20vest%20Stavanger\Rusforebygging%20og%20folkehelse%20-%20arbeidsliv\Ungdata\Ungdomsunders&#248;kelser%20fra%202010\Felleskj&#248;ringen%202019\Datafiler%20SPSS\Stavanger%20SPSS\Stavangerpresentasj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ihelse.net\Organisasjon\PRVVNORAS\Ledelse%20og%20styring\KoRus%20vest%20Stavanger\Rusforebygging%20og%20folkehelse%20-%20arbeidsliv\Ungdata\Ungdomsunders&#248;kelser%20fra%202010\Felleskj&#248;ringen%202019\Datafiler%20SPSS\Stavanger%20SPSS\Stavangerpresentasjo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Svaralternativ "litt fornøyd" og "svært fornøyd"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'Fornøyd med livet'!$E$4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'Fornøyd med livet'!$D$5:$D$10</c:f>
              <c:strCache>
                <c:ptCount val="6"/>
                <c:pt idx="0">
                  <c:v>Foreldre</c:v>
                </c:pt>
                <c:pt idx="1">
                  <c:v>Venner</c:v>
                </c:pt>
                <c:pt idx="2">
                  <c:v>Skolen</c:v>
                </c:pt>
                <c:pt idx="3">
                  <c:v>Lokalmiljøet</c:v>
                </c:pt>
                <c:pt idx="4">
                  <c:v>Helse</c:v>
                </c:pt>
                <c:pt idx="5">
                  <c:v>Utseende</c:v>
                </c:pt>
              </c:strCache>
            </c:strRef>
          </c:cat>
          <c:val>
            <c:numRef>
              <c:f>'Fornøyd med livet'!$E$5:$E$10</c:f>
              <c:numCache>
                <c:formatCode>General</c:formatCode>
                <c:ptCount val="6"/>
                <c:pt idx="0">
                  <c:v>85</c:v>
                </c:pt>
                <c:pt idx="1">
                  <c:v>85</c:v>
                </c:pt>
                <c:pt idx="2">
                  <c:v>67</c:v>
                </c:pt>
                <c:pt idx="3">
                  <c:v>75</c:v>
                </c:pt>
                <c:pt idx="4">
                  <c:v>73</c:v>
                </c:pt>
                <c:pt idx="5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4E-435E-9EE1-FDA3F6030E53}"/>
            </c:ext>
          </c:extLst>
        </c:ser>
        <c:ser>
          <c:idx val="1"/>
          <c:order val="1"/>
          <c:tx>
            <c:strRef>
              <c:f>'Fornøyd med livet'!$F$4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'Fornøyd med livet'!$D$5:$D$10</c:f>
              <c:strCache>
                <c:ptCount val="6"/>
                <c:pt idx="0">
                  <c:v>Foreldre</c:v>
                </c:pt>
                <c:pt idx="1">
                  <c:v>Venner</c:v>
                </c:pt>
                <c:pt idx="2">
                  <c:v>Skolen</c:v>
                </c:pt>
                <c:pt idx="3">
                  <c:v>Lokalmiljøet</c:v>
                </c:pt>
                <c:pt idx="4">
                  <c:v>Helse</c:v>
                </c:pt>
                <c:pt idx="5">
                  <c:v>Utseende</c:v>
                </c:pt>
              </c:strCache>
            </c:strRef>
          </c:cat>
          <c:val>
            <c:numRef>
              <c:f>'Fornøyd med livet'!$F$5:$F$10</c:f>
              <c:numCache>
                <c:formatCode>General</c:formatCode>
                <c:ptCount val="6"/>
                <c:pt idx="0">
                  <c:v>84</c:v>
                </c:pt>
                <c:pt idx="1">
                  <c:v>80</c:v>
                </c:pt>
                <c:pt idx="2">
                  <c:v>65</c:v>
                </c:pt>
                <c:pt idx="3">
                  <c:v>69</c:v>
                </c:pt>
                <c:pt idx="4">
                  <c:v>65</c:v>
                </c:pt>
                <c:pt idx="5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4E-435E-9EE1-FDA3F6030E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5766768"/>
        <c:axId val="475767424"/>
      </c:barChart>
      <c:catAx>
        <c:axId val="47576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75767424"/>
        <c:crosses val="autoZero"/>
        <c:auto val="1"/>
        <c:lblAlgn val="ctr"/>
        <c:lblOffset val="100"/>
        <c:noMultiLvlLbl val="0"/>
      </c:catAx>
      <c:valAx>
        <c:axId val="475767424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7576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836924102450163E-2"/>
          <c:y val="4.9079763265475203E-2"/>
          <c:w val="0.91858056877802741"/>
          <c:h val="0.812104079582644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helsefare!$D$7</c:f>
              <c:strCache>
                <c:ptCount val="1"/>
                <c:pt idx="0">
                  <c:v>Veldig helsefarlig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helsefare!$E$6:$H$6</c:f>
              <c:strCache>
                <c:ptCount val="4"/>
                <c:pt idx="0">
                  <c:v>Å røyke tobakk</c:v>
                </c:pt>
                <c:pt idx="1">
                  <c:v>Å røyke hasj</c:v>
                </c:pt>
                <c:pt idx="2">
                  <c:v>Å bruke snus</c:v>
                </c:pt>
                <c:pt idx="3">
                  <c:v>Å drikke alkohol</c:v>
                </c:pt>
              </c:strCache>
            </c:strRef>
          </c:cat>
          <c:val>
            <c:numRef>
              <c:f>helsefare!$E$7:$H$7</c:f>
              <c:numCache>
                <c:formatCode>General</c:formatCode>
                <c:ptCount val="4"/>
                <c:pt idx="0">
                  <c:v>66</c:v>
                </c:pt>
                <c:pt idx="1">
                  <c:v>63</c:v>
                </c:pt>
                <c:pt idx="2">
                  <c:v>52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92-4F0B-ACD9-5EC1E7B8CC32}"/>
            </c:ext>
          </c:extLst>
        </c:ser>
        <c:ser>
          <c:idx val="1"/>
          <c:order val="1"/>
          <c:tx>
            <c:strRef>
              <c:f>helsefare!$D$8</c:f>
              <c:strCache>
                <c:ptCount val="1"/>
                <c:pt idx="0">
                  <c:v>Ganske helsefarlig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helsefare!$E$6:$H$6</c:f>
              <c:strCache>
                <c:ptCount val="4"/>
                <c:pt idx="0">
                  <c:v>Å røyke tobakk</c:v>
                </c:pt>
                <c:pt idx="1">
                  <c:v>Å røyke hasj</c:v>
                </c:pt>
                <c:pt idx="2">
                  <c:v>Å bruke snus</c:v>
                </c:pt>
                <c:pt idx="3">
                  <c:v>Å drikke alkohol</c:v>
                </c:pt>
              </c:strCache>
            </c:strRef>
          </c:cat>
          <c:val>
            <c:numRef>
              <c:f>helsefare!$E$8:$H$8</c:f>
              <c:numCache>
                <c:formatCode>General</c:formatCode>
                <c:ptCount val="4"/>
                <c:pt idx="0">
                  <c:v>28</c:v>
                </c:pt>
                <c:pt idx="1">
                  <c:v>18</c:v>
                </c:pt>
                <c:pt idx="2">
                  <c:v>28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92-4F0B-ACD9-5EC1E7B8CC32}"/>
            </c:ext>
          </c:extLst>
        </c:ser>
        <c:ser>
          <c:idx val="2"/>
          <c:order val="2"/>
          <c:tx>
            <c:strRef>
              <c:f>helsefare!$D$9</c:f>
              <c:strCache>
                <c:ptCount val="1"/>
                <c:pt idx="0">
                  <c:v>Litt helsefarlig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helsefare!$E$6:$H$6</c:f>
              <c:strCache>
                <c:ptCount val="4"/>
                <c:pt idx="0">
                  <c:v>Å røyke tobakk</c:v>
                </c:pt>
                <c:pt idx="1">
                  <c:v>Å røyke hasj</c:v>
                </c:pt>
                <c:pt idx="2">
                  <c:v>Å bruke snus</c:v>
                </c:pt>
                <c:pt idx="3">
                  <c:v>Å drikke alkohol</c:v>
                </c:pt>
              </c:strCache>
            </c:strRef>
          </c:cat>
          <c:val>
            <c:numRef>
              <c:f>helsefare!$E$9:$H$9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2">
                  <c:v>18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92-4F0B-ACD9-5EC1E7B8CC32}"/>
            </c:ext>
          </c:extLst>
        </c:ser>
        <c:ser>
          <c:idx val="3"/>
          <c:order val="3"/>
          <c:tx>
            <c:strRef>
              <c:f>helsefare!$D$10</c:f>
              <c:strCache>
                <c:ptCount val="1"/>
                <c:pt idx="0">
                  <c:v>Ikke helsefarlig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helsefare!$E$6:$H$6</c:f>
              <c:strCache>
                <c:ptCount val="4"/>
                <c:pt idx="0">
                  <c:v>Å røyke tobakk</c:v>
                </c:pt>
                <c:pt idx="1">
                  <c:v>Å røyke hasj</c:v>
                </c:pt>
                <c:pt idx="2">
                  <c:v>Å bruke snus</c:v>
                </c:pt>
                <c:pt idx="3">
                  <c:v>Å drikke alkohol</c:v>
                </c:pt>
              </c:strCache>
            </c:strRef>
          </c:cat>
          <c:val>
            <c:numRef>
              <c:f>helsefare!$E$10:$H$10</c:f>
              <c:numCache>
                <c:formatCode>General</c:formatCode>
                <c:ptCount val="4"/>
                <c:pt idx="0">
                  <c:v>1</c:v>
                </c:pt>
                <c:pt idx="1">
                  <c:v>7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92-4F0B-ACD9-5EC1E7B8C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805960"/>
        <c:axId val="726811208"/>
      </c:barChart>
      <c:catAx>
        <c:axId val="726805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26811208"/>
        <c:crosses val="autoZero"/>
        <c:auto val="1"/>
        <c:lblAlgn val="ctr"/>
        <c:lblOffset val="100"/>
        <c:noMultiLvlLbl val="0"/>
      </c:catAx>
      <c:valAx>
        <c:axId val="726811208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26805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Selvbilde2!$E$5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Selvbilde2!$D$6:$D$8</c:f>
              <c:strCache>
                <c:ptCount val="3"/>
                <c:pt idx="0">
                  <c:v>Øvre 3. del</c:v>
                </c:pt>
                <c:pt idx="1">
                  <c:v>Midre 3. del</c:v>
                </c:pt>
                <c:pt idx="2">
                  <c:v>Nedre 3. del</c:v>
                </c:pt>
              </c:strCache>
            </c:strRef>
          </c:cat>
          <c:val>
            <c:numRef>
              <c:f>Selvbilde2!$E$6:$E$8</c:f>
              <c:numCache>
                <c:formatCode>General</c:formatCode>
                <c:ptCount val="3"/>
                <c:pt idx="0">
                  <c:v>51</c:v>
                </c:pt>
                <c:pt idx="1">
                  <c:v>37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F9-48BC-9C70-C8A783F65E3D}"/>
            </c:ext>
          </c:extLst>
        </c:ser>
        <c:ser>
          <c:idx val="1"/>
          <c:order val="1"/>
          <c:tx>
            <c:strRef>
              <c:f>Selvbilde2!$F$5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Selvbilde2!$D$6:$D$8</c:f>
              <c:strCache>
                <c:ptCount val="3"/>
                <c:pt idx="0">
                  <c:v>Øvre 3. del</c:v>
                </c:pt>
                <c:pt idx="1">
                  <c:v>Midre 3. del</c:v>
                </c:pt>
                <c:pt idx="2">
                  <c:v>Nedre 3. del</c:v>
                </c:pt>
              </c:strCache>
            </c:strRef>
          </c:cat>
          <c:val>
            <c:numRef>
              <c:f>Selvbilde2!$F$6:$F$8</c:f>
              <c:numCache>
                <c:formatCode>General</c:formatCode>
                <c:ptCount val="3"/>
                <c:pt idx="0">
                  <c:v>44</c:v>
                </c:pt>
                <c:pt idx="1">
                  <c:v>40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F9-48BC-9C70-C8A783F65E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6132984"/>
        <c:axId val="526139872"/>
      </c:barChart>
      <c:catAx>
        <c:axId val="526132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26139872"/>
        <c:crosses val="autoZero"/>
        <c:auto val="1"/>
        <c:lblAlgn val="ctr"/>
        <c:lblOffset val="100"/>
        <c:noMultiLvlLbl val="0"/>
      </c:catAx>
      <c:valAx>
        <c:axId val="526139872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26132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'psykiske plager skoletrinn-tid'!$E$3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'psykiske plager skoletrinn-tid'!$D$4:$D$7</c:f>
              <c:strCache>
                <c:ptCount val="4"/>
                <c:pt idx="0">
                  <c:v>Ikke plaget</c:v>
                </c:pt>
                <c:pt idx="1">
                  <c:v>Litt plaget</c:v>
                </c:pt>
                <c:pt idx="2">
                  <c:v>Ganske mye plaget</c:v>
                </c:pt>
                <c:pt idx="3">
                  <c:v>Veldig mye plaget</c:v>
                </c:pt>
              </c:strCache>
            </c:strRef>
          </c:cat>
          <c:val>
            <c:numRef>
              <c:f>'psykiske plager skoletrinn-tid'!$E$4:$E$7</c:f>
              <c:numCache>
                <c:formatCode>General</c:formatCode>
                <c:ptCount val="4"/>
                <c:pt idx="0">
                  <c:v>44</c:v>
                </c:pt>
                <c:pt idx="1">
                  <c:v>24</c:v>
                </c:pt>
                <c:pt idx="2">
                  <c:v>20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DC-44D9-B338-0626DDBC1D56}"/>
            </c:ext>
          </c:extLst>
        </c:ser>
        <c:ser>
          <c:idx val="1"/>
          <c:order val="1"/>
          <c:tx>
            <c:strRef>
              <c:f>'psykiske plager skoletrinn-tid'!$F$3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'psykiske plager skoletrinn-tid'!$D$4:$D$7</c:f>
              <c:strCache>
                <c:ptCount val="4"/>
                <c:pt idx="0">
                  <c:v>Ikke plaget</c:v>
                </c:pt>
                <c:pt idx="1">
                  <c:v>Litt plaget</c:v>
                </c:pt>
                <c:pt idx="2">
                  <c:v>Ganske mye plaget</c:v>
                </c:pt>
                <c:pt idx="3">
                  <c:v>Veldig mye plaget</c:v>
                </c:pt>
              </c:strCache>
            </c:strRef>
          </c:cat>
          <c:val>
            <c:numRef>
              <c:f>'psykiske plager skoletrinn-tid'!$F$4:$F$7</c:f>
              <c:numCache>
                <c:formatCode>General</c:formatCode>
                <c:ptCount val="4"/>
                <c:pt idx="0">
                  <c:v>36</c:v>
                </c:pt>
                <c:pt idx="1">
                  <c:v>27</c:v>
                </c:pt>
                <c:pt idx="2">
                  <c:v>20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DC-44D9-B338-0626DDBC1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9773368"/>
        <c:axId val="689775992"/>
      </c:barChart>
      <c:catAx>
        <c:axId val="689773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9775992"/>
        <c:crosses val="autoZero"/>
        <c:auto val="1"/>
        <c:lblAlgn val="ctr"/>
        <c:lblOffset val="100"/>
        <c:noMultiLvlLbl val="0"/>
      </c:catAx>
      <c:valAx>
        <c:axId val="689775992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9773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Svaralternativ "passer svært godt" og "passer ganske godt"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Foreldrekontroll!$D$2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Foreldrekontroll!$C$3:$C$7</c:f>
              <c:strCache>
                <c:ptCount val="5"/>
                <c:pt idx="0">
                  <c:v>Foreldrene mine pleier å vite hvor jeg er og hvem jeg er sammen med i fritida</c:v>
                </c:pt>
                <c:pt idx="1">
                  <c:v>Foreldrene kjenner de fleste vennene jeg er sammen med i fritida</c:v>
                </c:pt>
                <c:pt idx="2">
                  <c:v>Foreldrene mine kjenner foreldrene til vennene mine</c:v>
                </c:pt>
                <c:pt idx="3">
                  <c:v>Jeg ville snakket med foreldrene om jeg hadde et personlig problem (svaralternativ "helt sikkert"). </c:v>
                </c:pt>
                <c:pt idx="4">
                  <c:v>Får du lov å drikke alkohol av foreldrene dine? (Svaralternativ "nei")</c:v>
                </c:pt>
              </c:strCache>
            </c:strRef>
          </c:cat>
          <c:val>
            <c:numRef>
              <c:f>Foreldrekontroll!$D$3:$D$7</c:f>
              <c:numCache>
                <c:formatCode>General</c:formatCode>
                <c:ptCount val="5"/>
                <c:pt idx="0">
                  <c:v>97</c:v>
                </c:pt>
                <c:pt idx="1">
                  <c:v>93</c:v>
                </c:pt>
                <c:pt idx="2">
                  <c:v>74</c:v>
                </c:pt>
                <c:pt idx="3">
                  <c:v>52</c:v>
                </c:pt>
                <c:pt idx="4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4D-4E71-BB72-0182BAE66029}"/>
            </c:ext>
          </c:extLst>
        </c:ser>
        <c:ser>
          <c:idx val="1"/>
          <c:order val="1"/>
          <c:tx>
            <c:strRef>
              <c:f>Foreldrekontroll!$E$2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Foreldrekontroll!$C$3:$C$7</c:f>
              <c:strCache>
                <c:ptCount val="5"/>
                <c:pt idx="0">
                  <c:v>Foreldrene mine pleier å vite hvor jeg er og hvem jeg er sammen med i fritida</c:v>
                </c:pt>
                <c:pt idx="1">
                  <c:v>Foreldrene kjenner de fleste vennene jeg er sammen med i fritida</c:v>
                </c:pt>
                <c:pt idx="2">
                  <c:v>Foreldrene mine kjenner foreldrene til vennene mine</c:v>
                </c:pt>
                <c:pt idx="3">
                  <c:v>Jeg ville snakket med foreldrene om jeg hadde et personlig problem (svaralternativ "helt sikkert"). </c:v>
                </c:pt>
                <c:pt idx="4">
                  <c:v>Får du lov å drikke alkohol av foreldrene dine? (Svaralternativ "nei")</c:v>
                </c:pt>
              </c:strCache>
            </c:strRef>
          </c:cat>
          <c:val>
            <c:numRef>
              <c:f>Foreldrekontroll!$E$3:$E$7</c:f>
              <c:numCache>
                <c:formatCode>General</c:formatCode>
                <c:ptCount val="5"/>
                <c:pt idx="0">
                  <c:v>95</c:v>
                </c:pt>
                <c:pt idx="1">
                  <c:v>91</c:v>
                </c:pt>
                <c:pt idx="2">
                  <c:v>70</c:v>
                </c:pt>
                <c:pt idx="3">
                  <c:v>46</c:v>
                </c:pt>
                <c:pt idx="4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4D-4E71-BB72-0182BAE66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9823416"/>
        <c:axId val="429821776"/>
      </c:barChart>
      <c:catAx>
        <c:axId val="429823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29821776"/>
        <c:crosses val="autoZero"/>
        <c:auto val="1"/>
        <c:lblAlgn val="ctr"/>
        <c:lblOffset val="100"/>
        <c:noMultiLvlLbl val="0"/>
      </c:catAx>
      <c:valAx>
        <c:axId val="429821776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29823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Svaralternativ "litt enig" og "helt enig"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Skoletrivsel UG'!$E$3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 Skoletrivsel UG'!$D$4:$D$8</c:f>
              <c:strCache>
                <c:ptCount val="5"/>
                <c:pt idx="0">
                  <c:v>Jeg trives på skolen</c:v>
                </c:pt>
                <c:pt idx="1">
                  <c:v>Lærerne mine bryr seg om meg</c:v>
                </c:pt>
                <c:pt idx="2">
                  <c:v>Jeg føler jeg passer inn blant elevene på skolen</c:v>
                </c:pt>
                <c:pt idx="3">
                  <c:v>Jeg kjeder meg på skolen</c:v>
                </c:pt>
                <c:pt idx="4">
                  <c:v>Jeg gruer meg ofte til å gå på skolen</c:v>
                </c:pt>
              </c:strCache>
            </c:strRef>
          </c:cat>
          <c:val>
            <c:numRef>
              <c:f>' Skoletrivsel UG'!$E$4:$E$8</c:f>
              <c:numCache>
                <c:formatCode>General</c:formatCode>
                <c:ptCount val="5"/>
                <c:pt idx="0">
                  <c:v>95</c:v>
                </c:pt>
                <c:pt idx="1">
                  <c:v>90</c:v>
                </c:pt>
                <c:pt idx="2">
                  <c:v>89</c:v>
                </c:pt>
                <c:pt idx="3">
                  <c:v>69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7B-42B4-8E3B-031D85CBC673}"/>
            </c:ext>
          </c:extLst>
        </c:ser>
        <c:ser>
          <c:idx val="1"/>
          <c:order val="1"/>
          <c:tx>
            <c:strRef>
              <c:f>' Skoletrivsel UG'!$F$3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 Skoletrivsel UG'!$D$4:$D$8</c:f>
              <c:strCache>
                <c:ptCount val="5"/>
                <c:pt idx="0">
                  <c:v>Jeg trives på skolen</c:v>
                </c:pt>
                <c:pt idx="1">
                  <c:v>Lærerne mine bryr seg om meg</c:v>
                </c:pt>
                <c:pt idx="2">
                  <c:v>Jeg føler jeg passer inn blant elevene på skolen</c:v>
                </c:pt>
                <c:pt idx="3">
                  <c:v>Jeg kjeder meg på skolen</c:v>
                </c:pt>
                <c:pt idx="4">
                  <c:v>Jeg gruer meg ofte til å gå på skolen</c:v>
                </c:pt>
              </c:strCache>
            </c:strRef>
          </c:cat>
          <c:val>
            <c:numRef>
              <c:f>' Skoletrivsel UG'!$F$4:$F$8</c:f>
              <c:numCache>
                <c:formatCode>General</c:formatCode>
                <c:ptCount val="5"/>
                <c:pt idx="0">
                  <c:v>92</c:v>
                </c:pt>
                <c:pt idx="1">
                  <c:v>90</c:v>
                </c:pt>
                <c:pt idx="2">
                  <c:v>83</c:v>
                </c:pt>
                <c:pt idx="3">
                  <c:v>76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7B-42B4-8E3B-031D85CBC6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6645016"/>
        <c:axId val="556648296"/>
      </c:barChart>
      <c:catAx>
        <c:axId val="556645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56648296"/>
        <c:crosses val="autoZero"/>
        <c:auto val="1"/>
        <c:lblAlgn val="ctr"/>
        <c:lblOffset val="100"/>
        <c:noMultiLvlLbl val="0"/>
      </c:catAx>
      <c:valAx>
        <c:axId val="556648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56645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Digital mobbing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'digital mobbing'!$E$5:$E$8</c:f>
              <c:strCache>
                <c:ptCount val="4"/>
                <c:pt idx="0">
                  <c:v>Ingen mobbing</c:v>
                </c:pt>
                <c:pt idx="1">
                  <c:v>Nedre 3. del</c:v>
                </c:pt>
                <c:pt idx="2">
                  <c:v>Midtre 3. del</c:v>
                </c:pt>
                <c:pt idx="3">
                  <c:v>Øvre 3. del</c:v>
                </c:pt>
              </c:strCache>
            </c:strRef>
          </c:cat>
          <c:val>
            <c:numRef>
              <c:f>'digital mobbing'!$F$5:$F$8</c:f>
              <c:numCache>
                <c:formatCode>General</c:formatCode>
                <c:ptCount val="4"/>
                <c:pt idx="0">
                  <c:v>60</c:v>
                </c:pt>
                <c:pt idx="1">
                  <c:v>32</c:v>
                </c:pt>
                <c:pt idx="2">
                  <c:v>7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A7-40DA-A54F-431E137D9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1969920"/>
        <c:axId val="521867584"/>
      </c:barChart>
      <c:catAx>
        <c:axId val="52196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21867584"/>
        <c:crosses val="autoZero"/>
        <c:auto val="1"/>
        <c:lblAlgn val="ctr"/>
        <c:lblOffset val="100"/>
        <c:noMultiLvlLbl val="0"/>
      </c:catAx>
      <c:valAx>
        <c:axId val="521867584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2196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'beruselse liten'!$E$7</c:f>
              <c:strCache>
                <c:ptCount val="1"/>
                <c:pt idx="0">
                  <c:v>Ingen gang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'beruselse liten'!$F$6:$G$6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'beruselse liten'!$F$7:$G$7</c:f>
              <c:numCache>
                <c:formatCode>General</c:formatCode>
                <c:ptCount val="2"/>
                <c:pt idx="0">
                  <c:v>91</c:v>
                </c:pt>
                <c:pt idx="1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2-4366-8407-B8675370B362}"/>
            </c:ext>
          </c:extLst>
        </c:ser>
        <c:ser>
          <c:idx val="1"/>
          <c:order val="1"/>
          <c:tx>
            <c:strRef>
              <c:f>'beruselse liten'!$E$8</c:f>
              <c:strCache>
                <c:ptCount val="1"/>
                <c:pt idx="0">
                  <c:v>1 gang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'beruselse liten'!$F$6:$G$6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'beruselse liten'!$F$8:$G$8</c:f>
              <c:numCache>
                <c:formatCode>General</c:formatCode>
                <c:ptCount val="2"/>
                <c:pt idx="0">
                  <c:v>5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82-4366-8407-B8675370B362}"/>
            </c:ext>
          </c:extLst>
        </c:ser>
        <c:ser>
          <c:idx val="2"/>
          <c:order val="2"/>
          <c:tx>
            <c:strRef>
              <c:f>'beruselse liten'!$E$9</c:f>
              <c:strCache>
                <c:ptCount val="1"/>
                <c:pt idx="0">
                  <c:v>2 ganger eller mer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'beruselse liten'!$F$6:$G$6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'beruselse liten'!$F$9:$G$9</c:f>
              <c:numCache>
                <c:formatCode>General</c:formatCode>
                <c:ptCount val="2"/>
                <c:pt idx="0">
                  <c:v>4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82-4366-8407-B8675370B3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0470216"/>
        <c:axId val="630473824"/>
      </c:barChart>
      <c:catAx>
        <c:axId val="630470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30473824"/>
        <c:crosses val="autoZero"/>
        <c:auto val="1"/>
        <c:lblAlgn val="ctr"/>
        <c:lblOffset val="100"/>
        <c:noMultiLvlLbl val="0"/>
      </c:catAx>
      <c:valAx>
        <c:axId val="630473824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30470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14260717410313E-2"/>
          <c:y val="0.17171296296296298"/>
          <c:w val="0.89019685039370078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'Cannabis liten'!$E$8</c:f>
              <c:strCache>
                <c:ptCount val="1"/>
                <c:pt idx="0">
                  <c:v>Ingen gang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'Cannabis liten'!$F$7:$G$7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'Cannabis liten'!$F$8:$G$8</c:f>
              <c:numCache>
                <c:formatCode>General</c:formatCode>
                <c:ptCount val="2"/>
                <c:pt idx="0">
                  <c:v>98</c:v>
                </c:pt>
                <c:pt idx="1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5-4E26-9B7C-17EE48B2E1E5}"/>
            </c:ext>
          </c:extLst>
        </c:ser>
        <c:ser>
          <c:idx val="1"/>
          <c:order val="1"/>
          <c:tx>
            <c:strRef>
              <c:f>'Cannabis liten'!$E$9</c:f>
              <c:strCache>
                <c:ptCount val="1"/>
                <c:pt idx="0">
                  <c:v>1 gang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'Cannabis liten'!$F$7:$G$7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'Cannabis liten'!$F$9:$G$9</c:f>
              <c:numCache>
                <c:formatCode>General</c:formatCode>
                <c:ptCount val="2"/>
                <c:pt idx="0">
                  <c:v>1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C5-4E26-9B7C-17EE48B2E1E5}"/>
            </c:ext>
          </c:extLst>
        </c:ser>
        <c:ser>
          <c:idx val="2"/>
          <c:order val="2"/>
          <c:tx>
            <c:strRef>
              <c:f>'Cannabis liten'!$E$10</c:f>
              <c:strCache>
                <c:ptCount val="1"/>
                <c:pt idx="0">
                  <c:v>2 ganger eller mer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'Cannabis liten'!$F$7:$G$7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'Cannabis liten'!$F$10:$G$10</c:f>
              <c:numCache>
                <c:formatCode>General</c:formatCode>
                <c:ptCount val="2"/>
                <c:pt idx="0">
                  <c:v>1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C5-4E26-9B7C-17EE48B2E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9995848"/>
        <c:axId val="599995520"/>
      </c:barChart>
      <c:catAx>
        <c:axId val="599995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9995520"/>
        <c:crosses val="autoZero"/>
        <c:auto val="1"/>
        <c:lblAlgn val="ctr"/>
        <c:lblOffset val="100"/>
        <c:noMultiLvlLbl val="0"/>
      </c:catAx>
      <c:valAx>
        <c:axId val="599995520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9995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hasjstatus!$E$4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hasjstatus!$D$5:$D$9</c:f>
              <c:strCache>
                <c:ptCount val="5"/>
                <c:pt idx="0">
                  <c:v>Øker status mye</c:v>
                </c:pt>
                <c:pt idx="1">
                  <c:v>Øker status litt</c:v>
                </c:pt>
                <c:pt idx="2">
                  <c:v>Har ingen betydning</c:v>
                </c:pt>
                <c:pt idx="3">
                  <c:v>Minker status litt</c:v>
                </c:pt>
                <c:pt idx="4">
                  <c:v>Minker status mye</c:v>
                </c:pt>
              </c:strCache>
            </c:strRef>
          </c:cat>
          <c:val>
            <c:numRef>
              <c:f>hasjstatus!$E$5:$E$9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16</c:v>
                </c:pt>
                <c:pt idx="3">
                  <c:v>6</c:v>
                </c:pt>
                <c:pt idx="4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EC-4F5E-9238-153869BFBA09}"/>
            </c:ext>
          </c:extLst>
        </c:ser>
        <c:ser>
          <c:idx val="1"/>
          <c:order val="1"/>
          <c:tx>
            <c:strRef>
              <c:f>hasjstatus!$F$4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hasjstatus!$D$5:$D$9</c:f>
              <c:strCache>
                <c:ptCount val="5"/>
                <c:pt idx="0">
                  <c:v>Øker status mye</c:v>
                </c:pt>
                <c:pt idx="1">
                  <c:v>Øker status litt</c:v>
                </c:pt>
                <c:pt idx="2">
                  <c:v>Har ingen betydning</c:v>
                </c:pt>
                <c:pt idx="3">
                  <c:v>Minker status litt</c:v>
                </c:pt>
                <c:pt idx="4">
                  <c:v>Minker status mye</c:v>
                </c:pt>
              </c:strCache>
            </c:strRef>
          </c:cat>
          <c:val>
            <c:numRef>
              <c:f>hasjstatus!$F$5:$F$9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30</c:v>
                </c:pt>
                <c:pt idx="3">
                  <c:v>10</c:v>
                </c:pt>
                <c:pt idx="4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EC-4F5E-9238-153869BFBA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9387344"/>
        <c:axId val="729388000"/>
      </c:barChart>
      <c:catAx>
        <c:axId val="72938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29388000"/>
        <c:crosses val="autoZero"/>
        <c:auto val="1"/>
        <c:lblAlgn val="ctr"/>
        <c:lblOffset val="100"/>
        <c:noMultiLvlLbl val="0"/>
      </c:catAx>
      <c:valAx>
        <c:axId val="729388000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29387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70907-9FE6-4DF9-9084-7E6158DBD83F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5984-229E-49BE-9705-59BA265175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5826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5984-229E-49BE-9705-59BA265175C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564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82AA82-CD47-434E-8371-ED5F63788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109178-9BCD-49EA-AAA0-35B60D210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73F8738-55A5-4E0B-A796-92688ED3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A8E19C-8FFE-4C2E-86A1-13C8AC50F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5EEEF0-5F27-4648-8599-B13701E5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FD1EB834-8079-4E5C-8E9D-760AE618B40A}"/>
              </a:ext>
            </a:extLst>
          </p:cNvPr>
          <p:cNvCxnSpPr/>
          <p:nvPr userDrawn="1"/>
        </p:nvCxnSpPr>
        <p:spPr>
          <a:xfrm>
            <a:off x="838200" y="1565997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462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845">
          <p15:clr>
            <a:srgbClr val="FBAE40"/>
          </p15:clr>
        </p15:guide>
        <p15:guide id="5" orient="horz" pos="981">
          <p15:clr>
            <a:srgbClr val="FBAE40"/>
          </p15:clr>
        </p15:guide>
        <p15:guide id="6" orient="horz" pos="1139">
          <p15:clr>
            <a:srgbClr val="FBAE40"/>
          </p15:clr>
        </p15:guide>
        <p15:guide id="7" orient="horz" pos="38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, sitat,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40C04F7-8ABF-4C7B-A481-9591A1EF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7D3D5CA-A5D4-446D-A63E-E8DAF973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9B73C4C-7452-47E1-B106-F80CDFEE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2CE4952-7EE2-4CBC-9445-FADD49DF6A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59944" y="2060575"/>
            <a:ext cx="5472113" cy="23764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77383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heldekk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D002AB1-22E3-4FC7-9F9F-749AC10BF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9492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EEEDEEA-758F-41DF-8272-7C8F1F168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E88A07F-4320-43C8-B161-2F23F5C03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955BC5-0B72-4EFF-9DD8-636DA9EF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0965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E1A16E-9A26-438D-84EE-7D202AA41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35562"/>
            <a:ext cx="10514012" cy="9731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D002AB1-22E3-4FC7-9F9F-749AC10BF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41355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A956158-573E-47CB-88ED-2C56A2C1C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554715"/>
            <a:ext cx="10514012" cy="6016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EEEDEEA-758F-41DF-8272-7C8F1F168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E88A07F-4320-43C8-B161-2F23F5C03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955BC5-0B72-4EFF-9DD8-636DA9EF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1A04477C-1235-4B33-A371-CA7989BF200F}"/>
              </a:ext>
            </a:extLst>
          </p:cNvPr>
          <p:cNvCxnSpPr>
            <a:cxnSpLocks/>
          </p:cNvCxnSpPr>
          <p:nvPr userDrawn="1"/>
        </p:nvCxnSpPr>
        <p:spPr>
          <a:xfrm>
            <a:off x="838200" y="5445224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427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spalter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E1A16E-9A26-438D-84EE-7D202AA41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8300"/>
            <a:ext cx="5760268" cy="9731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D002AB1-22E3-4FC7-9F9F-749AC10BF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75500" y="0"/>
            <a:ext cx="50165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A956158-573E-47CB-88ED-2C56A2C1C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19275"/>
            <a:ext cx="5760268" cy="43465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EEEDEEA-758F-41DF-8272-7C8F1F168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E88A07F-4320-43C8-B161-2F23F5C03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955BC5-0B72-4EFF-9DD8-636DA9EF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1A04477C-1235-4B33-A371-CA7989BF200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565997"/>
            <a:ext cx="5761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638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, tekst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E1A16E-9A26-438D-84EE-7D202AA41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8300"/>
            <a:ext cx="10506551" cy="9731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D002AB1-22E3-4FC7-9F9F-749AC10BF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88802" y="1819276"/>
            <a:ext cx="4163411" cy="19697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A956158-573E-47CB-88ED-2C56A2C1C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19275"/>
            <a:ext cx="5760268" cy="43465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EEEDEEA-758F-41DF-8272-7C8F1F168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E88A07F-4320-43C8-B161-2F23F5C03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955BC5-0B72-4EFF-9DD8-636DA9EF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1A04477C-1235-4B33-A371-CA7989BF200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565997"/>
            <a:ext cx="105140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75689013-F2FE-4F0B-B8DB-860010C91E9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188802" y="4193047"/>
            <a:ext cx="4163411" cy="19697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3325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, tekst og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E1A16E-9A26-438D-84EE-7D202AA41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8300"/>
            <a:ext cx="5760268" cy="9731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A956158-573E-47CB-88ED-2C56A2C1C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19275"/>
            <a:ext cx="5760268" cy="43465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EEEDEEA-758F-41DF-8272-7C8F1F168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E88A07F-4320-43C8-B161-2F23F5C03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955BC5-0B72-4EFF-9DD8-636DA9EF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1A04477C-1235-4B33-A371-CA7989BF200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565997"/>
            <a:ext cx="5761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07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526E1E-D191-457D-8962-42214CCDE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204864"/>
            <a:ext cx="10512425" cy="1596453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F79B4DC-593A-4805-9EE9-314906ED5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172400"/>
            <a:ext cx="10512425" cy="165576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E1B60C1-C869-4354-B327-8D45C0DD5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6EC7A3-0011-4732-9B15-22AB37CE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84EDC0F-A6DE-4860-96C3-992CF8FD5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C5089083-4F45-4BE2-815C-44674C0234D9}"/>
              </a:ext>
            </a:extLst>
          </p:cNvPr>
          <p:cNvCxnSpPr/>
          <p:nvPr userDrawn="1"/>
        </p:nvCxnSpPr>
        <p:spPr>
          <a:xfrm>
            <a:off x="839787" y="4005064"/>
            <a:ext cx="105124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A1D1C1E1-6A87-4484-B198-D785C92C9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15" y="692696"/>
            <a:ext cx="2481583" cy="130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526E1E-D191-457D-8962-42214CCDE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375505"/>
            <a:ext cx="7200429" cy="1440160"/>
          </a:xfrm>
        </p:spPr>
        <p:txBody>
          <a:bodyPr wrap="square"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F79B4DC-593A-4805-9EE9-314906ED5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2060848"/>
            <a:ext cx="7200429" cy="49720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E1B60C1-C869-4354-B327-8D45C0DD5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6EC7A3-0011-4732-9B15-22AB37CE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84EDC0F-A6DE-4860-96C3-992CF8FD5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C5089083-4F45-4BE2-815C-44674C0234D9}"/>
              </a:ext>
            </a:extLst>
          </p:cNvPr>
          <p:cNvCxnSpPr>
            <a:cxnSpLocks/>
          </p:cNvCxnSpPr>
          <p:nvPr userDrawn="1"/>
        </p:nvCxnSpPr>
        <p:spPr>
          <a:xfrm>
            <a:off x="839787" y="1992459"/>
            <a:ext cx="72004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A1D1C1E1-6A87-4484-B198-D785C92C9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15" y="692696"/>
            <a:ext cx="2481583" cy="1308421"/>
          </a:xfrm>
          <a:prstGeom prst="rect">
            <a:avLst/>
          </a:prstGeom>
        </p:spPr>
      </p:pic>
      <p:sp>
        <p:nvSpPr>
          <p:cNvPr id="11" name="Plassholder for bilde 2">
            <a:extLst>
              <a:ext uri="{FF2B5EF4-FFF2-40B4-BE49-F238E27FC236}">
                <a16:creationId xmlns:a16="http://schemas.microsoft.com/office/drawing/2014/main" id="{7FE9D7DB-5098-4289-9DE2-1C65BD794F1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924952"/>
            <a:ext cx="12192000" cy="39330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3014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CF08BD-6059-442E-9049-1745CB48D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206800"/>
            <a:ext cx="10507662" cy="15984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51E22E-1D71-4F9B-B522-EA37A190C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94" y="4172400"/>
            <a:ext cx="10502855" cy="1656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8AF85F4-802E-4A64-9C5C-9CD7E1DAC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CBEAA21-41E7-42C2-863C-41DAECA7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37559F7-ED98-40AF-AD37-EB4004D06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F983FAC-3BEF-43B2-8247-65F49A36B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95" y="6312518"/>
            <a:ext cx="1042958" cy="549902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E9341842-783C-4EF6-847B-BDB383E8E78F}"/>
              </a:ext>
            </a:extLst>
          </p:cNvPr>
          <p:cNvCxnSpPr/>
          <p:nvPr userDrawn="1"/>
        </p:nvCxnSpPr>
        <p:spPr>
          <a:xfrm>
            <a:off x="839787" y="4005064"/>
            <a:ext cx="105124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281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CF08BD-6059-442E-9049-1745CB48D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9000"/>
            <a:ext cx="10507662" cy="116828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51E22E-1D71-4F9B-B522-EA37A190C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94" y="4964488"/>
            <a:ext cx="10502855" cy="119199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8AF85F4-802E-4A64-9C5C-9CD7E1DAC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CBEAA21-41E7-42C2-863C-41DAECA7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37559F7-ED98-40AF-AD37-EB4004D06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F983FAC-3BEF-43B2-8247-65F49A36B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95" y="6312518"/>
            <a:ext cx="1042958" cy="549902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E9341842-783C-4EF6-847B-BDB383E8E78F}"/>
              </a:ext>
            </a:extLst>
          </p:cNvPr>
          <p:cNvCxnSpPr/>
          <p:nvPr userDrawn="1"/>
        </p:nvCxnSpPr>
        <p:spPr>
          <a:xfrm>
            <a:off x="839787" y="4797152"/>
            <a:ext cx="105124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bilde 2">
            <a:extLst>
              <a:ext uri="{FF2B5EF4-FFF2-40B4-BE49-F238E27FC236}">
                <a16:creationId xmlns:a16="http://schemas.microsoft.com/office/drawing/2014/main" id="{55434E73-0613-46FC-AE2A-0C58C0B9239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722217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7C7637-200B-45DB-B897-44BBE576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C07FDB-9D67-4593-A0B7-42D39EDB1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9A3EF31-15BF-43E4-810F-17BACB3D5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8168275-77A7-4608-B6BB-D3504D3B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59720DB-28AD-4D50-8648-CC71B16B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CEC55C-9DE5-4595-BDBA-86BAA7191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84AC41DF-EC07-42D0-A8E9-59887CF5D1A5}"/>
              </a:ext>
            </a:extLst>
          </p:cNvPr>
          <p:cNvCxnSpPr/>
          <p:nvPr userDrawn="1"/>
        </p:nvCxnSpPr>
        <p:spPr>
          <a:xfrm>
            <a:off x="838200" y="1565997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77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- 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7C7637-200B-45DB-B897-44BBE576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C07FDB-9D67-4593-A0B7-42D39EDB1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20888"/>
            <a:ext cx="5181600" cy="375607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9A3EF31-15BF-43E4-810F-17BACB3D5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20888"/>
            <a:ext cx="5181600" cy="375607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8168275-77A7-4608-B6BB-D3504D3B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59720DB-28AD-4D50-8648-CC71B16B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CEC55C-9DE5-4595-BDBA-86BAA7191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84AC41DF-EC07-42D0-A8E9-59887CF5D1A5}"/>
              </a:ext>
            </a:extLst>
          </p:cNvPr>
          <p:cNvCxnSpPr/>
          <p:nvPr userDrawn="1"/>
        </p:nvCxnSpPr>
        <p:spPr>
          <a:xfrm>
            <a:off x="838200" y="1565997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2328BC10-0B2B-4B80-9715-332482EC07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67438" y="1828800"/>
            <a:ext cx="5181600" cy="518400"/>
          </a:xfrm>
        </p:spPr>
        <p:txBody>
          <a:bodyPr anchor="ctr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8061BFE3-885A-4E84-A740-91F146D7831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3438" y="1829687"/>
            <a:ext cx="5181600" cy="519193"/>
          </a:xfrm>
        </p:spPr>
        <p:txBody>
          <a:bodyPr anchor="ctr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49358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6202BC-BC97-4215-B4D7-E05C24C35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E50FEE7-D048-4DA4-BD9E-BEECFE2F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CDD640D-93F5-4CB8-A5CB-736E50BF1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F41710-FFE7-4873-AB96-D3EE696B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A6906677-235D-41CA-899D-B0CDF5CD8858}"/>
              </a:ext>
            </a:extLst>
          </p:cNvPr>
          <p:cNvCxnSpPr/>
          <p:nvPr userDrawn="1"/>
        </p:nvCxnSpPr>
        <p:spPr>
          <a:xfrm>
            <a:off x="838200" y="1565997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427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40C04F7-8ABF-4C7B-A481-9591A1EF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7D3D5CA-A5D4-446D-A63E-E8DAF973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9B73C4C-7452-47E1-B106-F80CDFEE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575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D95CE21-BAF3-41D5-9EC9-465CE45A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8300"/>
            <a:ext cx="10514012" cy="9617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5E8A94C-0CB2-4403-99F4-19845E18F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5"/>
            <a:ext cx="10514012" cy="4340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1756208-40B9-40FA-851F-15CE80FBD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48317" y="6356350"/>
            <a:ext cx="10429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0C4FD-33BF-45E9-8C57-6172AD90D525}" type="datetimeFigureOut">
              <a:rPr lang="nb-NO" smtClean="0"/>
              <a:t>04.09.2019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9D61DBC-DC4C-431E-8ADE-CDC9CB155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3596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2214F36-2322-4609-9507-FD923DFE2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4432" y="6356350"/>
            <a:ext cx="1369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B69FE-3DF2-43BD-96D0-EDBCA8EFE405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086FD6C-35D7-40CC-8FBD-45E1D8E7AE4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95" y="6312518"/>
            <a:ext cx="1042958" cy="54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64" r:id="rId3"/>
    <p:sldLayoutId id="2147483651" r:id="rId4"/>
    <p:sldLayoutId id="2147483665" r:id="rId5"/>
    <p:sldLayoutId id="2147483652" r:id="rId6"/>
    <p:sldLayoutId id="2147483666" r:id="rId7"/>
    <p:sldLayoutId id="2147483654" r:id="rId8"/>
    <p:sldLayoutId id="2147483655" r:id="rId9"/>
    <p:sldLayoutId id="2147483668" r:id="rId10"/>
    <p:sldLayoutId id="2147483657" r:id="rId11"/>
    <p:sldLayoutId id="2147483663" r:id="rId12"/>
    <p:sldLayoutId id="2147483661" r:id="rId13"/>
    <p:sldLayoutId id="2147483667" r:id="rId14"/>
    <p:sldLayoutId id="214748366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orient="horz" pos="3884">
          <p15:clr>
            <a:srgbClr val="F26B43"/>
          </p15:clr>
        </p15:guide>
        <p15:guide id="6" pos="3885">
          <p15:clr>
            <a:srgbClr val="F26B43"/>
          </p15:clr>
        </p15:guide>
        <p15:guide id="7" pos="3795">
          <p15:clr>
            <a:srgbClr val="F26B43"/>
          </p15:clr>
        </p15:guide>
        <p15:guide id="8" orient="horz" pos="845">
          <p15:clr>
            <a:srgbClr val="F26B43"/>
          </p15:clr>
        </p15:guide>
        <p15:guide id="9" orient="horz" pos="1146">
          <p15:clr>
            <a:srgbClr val="F26B43"/>
          </p15:clr>
        </p15:guide>
        <p15:guide id="10" pos="45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752" y="-1251520"/>
            <a:ext cx="7920880" cy="5609449"/>
          </a:xfrm>
          <a:prstGeom prst="rect">
            <a:avLst/>
          </a:prstGeom>
        </p:spPr>
      </p:pic>
      <p:pic>
        <p:nvPicPr>
          <p:cNvPr id="3" name="Plassholder for bilde 2"/>
          <p:cNvPicPr>
            <a:picLocks noGrp="1" noChangeAspect="1"/>
          </p:cNvPicPr>
          <p:nvPr>
            <p:ph type="pic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1" b="258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3969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B3528B-D7E6-4626-9565-7C764D90C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Psykiske plager, fordelt på år</a:t>
            </a:r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7503038"/>
              </p:ext>
            </p:extLst>
          </p:nvPr>
        </p:nvGraphicFramePr>
        <p:xfrm>
          <a:off x="2280444" y="1772816"/>
          <a:ext cx="7632700" cy="479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0309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Selvbilde og psykiske plager, Rogaland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2"/>
          </p:nvPr>
        </p:nvSpPr>
        <p:spPr>
          <a:xfrm>
            <a:off x="839788" y="1867780"/>
            <a:ext cx="7992516" cy="43465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Det er en meget sterk kobling (korrelasjon) mellom selvbilde og psykiske plager.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Både selvbilde og psykiske plager har en tydelig kobling til relasjonsspørsmålene i spørreskjemaet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9281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107A2B-085F-474A-8072-244DC86A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Foreldrerelasjon 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C5DB634-C8DB-4B48-98AE-276851993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Kontroll og tillit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18942" r="-202" b="38870"/>
          <a:stretch/>
        </p:blipFill>
        <p:spPr/>
      </p:pic>
    </p:spTree>
    <p:extLst>
      <p:ext uri="{BB962C8B-B14F-4D97-AF65-F5344CB8AC3E}">
        <p14:creationId xmlns:p14="http://schemas.microsoft.com/office/powerpoint/2010/main" val="2084710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B9A54B-7D3B-4625-B868-E3208E484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Foreldrekontroll</a:t>
            </a:r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9083480"/>
              </p:ext>
            </p:extLst>
          </p:nvPr>
        </p:nvGraphicFramePr>
        <p:xfrm>
          <a:off x="1991544" y="1700809"/>
          <a:ext cx="943304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72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107A2B-085F-474A-8072-244DC86A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Skoletrivsel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-274" r="-202" b="79236"/>
          <a:stretch/>
        </p:blipFill>
        <p:spPr/>
      </p:pic>
    </p:spTree>
    <p:extLst>
      <p:ext uri="{BB962C8B-B14F-4D97-AF65-F5344CB8AC3E}">
        <p14:creationId xmlns:p14="http://schemas.microsoft.com/office/powerpoint/2010/main" val="575731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B3528B-D7E6-4626-9565-7C764D90C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/>
              <a:t>Skoletrivsel.</a:t>
            </a:r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3690413"/>
              </p:ext>
            </p:extLst>
          </p:nvPr>
        </p:nvGraphicFramePr>
        <p:xfrm>
          <a:off x="2639616" y="1920874"/>
          <a:ext cx="6840760" cy="4100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3364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Sosiale medier</a:t>
            </a:r>
          </a:p>
        </p:txBody>
      </p:sp>
      <p:pic>
        <p:nvPicPr>
          <p:cNvPr id="14" name="Plassholder for bilde 13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22449" r="-202" b="27551"/>
          <a:stretch/>
        </p:blipFill>
        <p:spPr/>
      </p:pic>
    </p:spTree>
    <p:extLst>
      <p:ext uri="{BB962C8B-B14F-4D97-AF65-F5344CB8AC3E}">
        <p14:creationId xmlns:p14="http://schemas.microsoft.com/office/powerpoint/2010/main" val="3755282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Mobbing på sosiale medier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2"/>
          </p:nvPr>
        </p:nvSpPr>
        <p:spPr>
          <a:xfrm>
            <a:off x="551384" y="1772816"/>
            <a:ext cx="5760268" cy="43465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 stiller fire spørsmål om digital mobbing(12 </a:t>
            </a:r>
            <a:r>
              <a:rPr lang="nb-NO" dirty="0" err="1"/>
              <a:t>mån</a:t>
            </a:r>
            <a:r>
              <a:rPr lang="nb-NO" dirty="0"/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200" dirty="0"/>
              <a:t>Har du blitt truet via nett eller mobil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200" dirty="0"/>
              <a:t>Har noen via nett eller mobil skrevet sårende ting til eller om deg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200" dirty="0"/>
              <a:t>Har noen lagt ut sårende bilder eller videoer av deg på nett eller mobil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200" dirty="0"/>
              <a:t>Har noen stengt deg ut fra sosiale ting på nett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1200" dirty="0"/>
          </a:p>
          <a:p>
            <a:pPr marL="268288" lvl="1" indent="-268288">
              <a:buFont typeface="Arial" panose="020B0604020202020204" pitchFamily="34" charset="0"/>
              <a:buChar char="•"/>
            </a:pPr>
            <a:r>
              <a:rPr lang="nb-NO" sz="1600" dirty="0"/>
              <a:t>Vanligst forekommende er at noen har skrevet sårende ting om eller til deg. </a:t>
            </a:r>
          </a:p>
          <a:p>
            <a:pPr marL="268288" lvl="1" indent="-268288">
              <a:buFont typeface="Arial" panose="020B0604020202020204" pitchFamily="34" charset="0"/>
              <a:buChar char="•"/>
            </a:pPr>
            <a:endParaRPr lang="nb-NO" sz="1600" dirty="0"/>
          </a:p>
          <a:p>
            <a:pPr marL="268288" lvl="1" indent="-268288">
              <a:buFont typeface="Arial" panose="020B0604020202020204" pitchFamily="34" charset="0"/>
              <a:buChar char="•"/>
            </a:pPr>
            <a:r>
              <a:rPr lang="nb-NO" sz="1600" dirty="0"/>
              <a:t>Gutter blir noe mer utsatt for trusler på nett, men på de andre spørsmålene har jentene høyere score. Jenter er noe hyppigere brukere av sosiale medier. </a:t>
            </a:r>
          </a:p>
          <a:p>
            <a:pPr marL="268288" lvl="1" indent="-268288">
              <a:buFont typeface="Arial" panose="020B0604020202020204" pitchFamily="34" charset="0"/>
              <a:buChar char="•"/>
            </a:pPr>
            <a:endParaRPr lang="nb-NO" sz="1600" dirty="0"/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0552236"/>
              </p:ext>
            </p:extLst>
          </p:nvPr>
        </p:nvGraphicFramePr>
        <p:xfrm>
          <a:off x="6888088" y="1916831"/>
          <a:ext cx="4572000" cy="4202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7898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Selvbilde og digital mobbing, Rogaland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2"/>
          </p:nvPr>
        </p:nvSpPr>
        <p:spPr>
          <a:xfrm>
            <a:off x="839788" y="1700809"/>
            <a:ext cx="10152756" cy="446504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Der er en forholdsvis tydelig sammenheng mellom digital mobbing og selvbilde, og noe sammenheng mellom digital mobbing og ensomhet.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Allerede i forbindelse med forholdsvis lite digital mobbing, ser vi tydelige utslag.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Blant de som rapport om nokså hyppig digital mobbing har godt over halvparten ganske dårlig eller dårlig selvbilde.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/>
              <a:t>Vi får større utslag på selvbilde ved digital mobbing enn det vi hadde forventet. </a:t>
            </a:r>
          </a:p>
        </p:txBody>
      </p:sp>
    </p:spTree>
    <p:extLst>
      <p:ext uri="{BB962C8B-B14F-4D97-AF65-F5344CB8AC3E}">
        <p14:creationId xmlns:p14="http://schemas.microsoft.com/office/powerpoint/2010/main" val="3133257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Alkohol, cannabis og regelbrudd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19443" r="-202" b="61807"/>
          <a:stretch/>
        </p:blipFill>
        <p:spPr/>
      </p:pic>
    </p:spTree>
    <p:extLst>
      <p:ext uri="{BB962C8B-B14F-4D97-AF65-F5344CB8AC3E}">
        <p14:creationId xmlns:p14="http://schemas.microsoft.com/office/powerpoint/2010/main" val="4096396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E21FF3-6D2F-4961-820C-868FDF45F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310"/>
            <a:ext cx="10515600" cy="1072977"/>
          </a:xfrm>
        </p:spPr>
        <p:txBody>
          <a:bodyPr anchor="b"/>
          <a:lstStyle/>
          <a:p>
            <a:r>
              <a:rPr lang="nb-NO" dirty="0"/>
              <a:t>Hva er Ung i Rogaland?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A20D83-4045-4462-8E51-3DD87DEAD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Ung i Rogaland er ingen skoleundersøkelse, men en levekårsundersøkelse. </a:t>
            </a:r>
          </a:p>
          <a:p>
            <a:endParaRPr lang="nb-NO" dirty="0"/>
          </a:p>
          <a:p>
            <a:r>
              <a:rPr lang="nb-NO" dirty="0"/>
              <a:t>I Stavanger har 4039 ungdomsskoleelever valgt å delta -  90 % prosent av alle som er blitt spurt. </a:t>
            </a:r>
          </a:p>
          <a:p>
            <a:endParaRPr lang="nb-NO" dirty="0"/>
          </a:p>
          <a:p>
            <a:r>
              <a:rPr lang="nb-NO" dirty="0"/>
              <a:t>Fra 2016 har vi mulighet å se på tallene for hver skole for seg. Vi kan ser på forskjeller mellom skoler og over tid - men vi skal være svært forsiktige med å trekke raske konklusjoner!!! </a:t>
            </a:r>
          </a:p>
        </p:txBody>
      </p:sp>
    </p:spTree>
    <p:extLst>
      <p:ext uri="{BB962C8B-B14F-4D97-AF65-F5344CB8AC3E}">
        <p14:creationId xmlns:p14="http://schemas.microsoft.com/office/powerpoint/2010/main" val="2838716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Vært tydelig beruset de siste tolv månedene</a:t>
            </a:r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0560057"/>
              </p:ext>
            </p:extLst>
          </p:nvPr>
        </p:nvGraphicFramePr>
        <p:xfrm>
          <a:off x="4367808" y="1893875"/>
          <a:ext cx="633670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lassholder for tekst 2"/>
          <p:cNvSpPr txBox="1">
            <a:spLocks/>
          </p:cNvSpPr>
          <p:nvPr/>
        </p:nvSpPr>
        <p:spPr>
          <a:xfrm>
            <a:off x="551384" y="1893875"/>
            <a:ext cx="3240360" cy="4346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nb-NO" dirty="0"/>
              <a:t>Beruselse på trinn 2019</a:t>
            </a:r>
          </a:p>
          <a:p>
            <a:pPr marL="0" lvl="1" indent="0">
              <a:buNone/>
            </a:pPr>
            <a:r>
              <a:rPr lang="nb-NO" dirty="0"/>
              <a:t>(1 gang eller mer):</a:t>
            </a:r>
          </a:p>
          <a:p>
            <a:pPr marL="0" lvl="1" indent="0">
              <a:buNone/>
            </a:pPr>
            <a:endParaRPr lang="nb-NO" dirty="0"/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nb-NO" dirty="0"/>
              <a:t>8. klasse, 3 prosent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nb-NO" dirty="0"/>
              <a:t>9. klasse, 16 prosent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nb-NO" dirty="0"/>
              <a:t>10. klasse, 30 prosent</a:t>
            </a:r>
          </a:p>
          <a:p>
            <a:pPr marL="285750" lvl="1" indent="-28575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72193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Bruk av hasj/marihuana/cannabis de siste 12 månedene</a:t>
            </a:r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746893"/>
              </p:ext>
            </p:extLst>
          </p:nvPr>
        </p:nvGraphicFramePr>
        <p:xfrm>
          <a:off x="5087888" y="2276872"/>
          <a:ext cx="6119813" cy="329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lassholder for tekst 2"/>
          <p:cNvSpPr txBox="1">
            <a:spLocks/>
          </p:cNvSpPr>
          <p:nvPr/>
        </p:nvSpPr>
        <p:spPr>
          <a:xfrm>
            <a:off x="551384" y="1893875"/>
            <a:ext cx="3240360" cy="4346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nb-NO" dirty="0"/>
              <a:t>Hasjbruk  på trinn 2019</a:t>
            </a:r>
          </a:p>
          <a:p>
            <a:pPr marL="0" lvl="1" indent="0">
              <a:buNone/>
            </a:pPr>
            <a:r>
              <a:rPr lang="nb-NO" dirty="0"/>
              <a:t>(1 gang eller mer):</a:t>
            </a:r>
          </a:p>
          <a:p>
            <a:pPr marL="0" lvl="1" indent="0">
              <a:buNone/>
            </a:pPr>
            <a:endParaRPr lang="nb-NO" dirty="0"/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nb-NO" dirty="0"/>
              <a:t>8. klasse, 1 prosent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nb-NO" dirty="0"/>
              <a:t>9. klasse, 14 prosent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nb-NO" dirty="0"/>
              <a:t>10. klasse, 17 prosent</a:t>
            </a:r>
          </a:p>
          <a:p>
            <a:pPr marL="285750" lvl="1" indent="-28575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4477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Forandring i status for hasj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2"/>
          </p:nvPr>
        </p:nvSpPr>
        <p:spPr>
          <a:xfrm>
            <a:off x="839788" y="1819275"/>
            <a:ext cx="4032076" cy="43465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 ser en forandring i både ungdomsskolen og VGS, men </a:t>
            </a:r>
            <a:r>
              <a:rPr lang="nb-NO" dirty="0" err="1"/>
              <a:t>statusøkningen</a:t>
            </a:r>
            <a:r>
              <a:rPr lang="nb-NO" dirty="0"/>
              <a:t> for hasj er tydeligere i ungdomsskolen.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 ser samme forandring i forhold til alkohol, men forandringen er mindre. Dette skal ses i lys av en allerede tidligere høyere status.</a:t>
            </a:r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5466628"/>
              </p:ext>
            </p:extLst>
          </p:nvPr>
        </p:nvGraphicFramePr>
        <p:xfrm>
          <a:off x="5375920" y="1819275"/>
          <a:ext cx="5741020" cy="454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9429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Helsefaren ved bruk av alkohol, hasj og tobakk</a:t>
            </a:r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150192"/>
              </p:ext>
            </p:extLst>
          </p:nvPr>
        </p:nvGraphicFramePr>
        <p:xfrm>
          <a:off x="1884326" y="1916832"/>
          <a:ext cx="842493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3749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Ungdommenes budskap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Ikke stress oss (målepunkter i skolen)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Ha fokus på det vi får til, og ikke det vi ikke får til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Få oss til å tro på at vi er gode nok som vi 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Gi oss pauser/hjelp til å ta pauser, gjerne med grenser -  i forhold til </a:t>
            </a:r>
            <a:r>
              <a:rPr lang="nb-NO" dirty="0" err="1"/>
              <a:t>skolepress</a:t>
            </a:r>
            <a:r>
              <a:rPr lang="nb-NO" dirty="0"/>
              <a:t>, sosiale medier.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 trenger voksne som er tilstede og snakker med oss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7" r="256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1383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4583832" y="2636912"/>
            <a:ext cx="3564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b="1" dirty="0">
                <a:solidFill>
                  <a:schemeClr val="accent1"/>
                </a:solidFill>
              </a:rPr>
              <a:t>SE OSS!!!</a:t>
            </a:r>
          </a:p>
        </p:txBody>
      </p:sp>
    </p:spTree>
    <p:extLst>
      <p:ext uri="{BB962C8B-B14F-4D97-AF65-F5344CB8AC3E}">
        <p14:creationId xmlns:p14="http://schemas.microsoft.com/office/powerpoint/2010/main" val="2003634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Ung i Stavanger 2019 </a:t>
            </a:r>
            <a:br>
              <a:rPr lang="nb-NO" dirty="0"/>
            </a:br>
            <a:r>
              <a:rPr lang="nb-NO" dirty="0"/>
              <a:t>- </a:t>
            </a:r>
            <a:r>
              <a:rPr lang="nb-NO" i="1" dirty="0"/>
              <a:t>Austbø skole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7" r="25617"/>
          <a:stretch>
            <a:fillRect/>
          </a:stretch>
        </p:blipFill>
        <p:spPr/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1" dirty="0"/>
              <a:t>Antall respondenter i 2016: 354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1" dirty="0"/>
              <a:t>Antall respondenter i 2019: 286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Fornøyd med livet		Foreldrerelasjon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Selvbilde og psykisk helse		Rus og regelbrudd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Skoletrivsel			Oppsummering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9796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107A2B-085F-474A-8072-244DC86A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 være fornøyd med livet </a:t>
            </a:r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1384" t="40781" r="-1384" b="38643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30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83A836-3424-43F0-BE76-DF8AE4B1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 være fornøyd med livet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11928DF-A9B2-4783-8F10-72C546F4D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 Ung i Rogaland stiller vi 6 spørsmål om å være fornøyd.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Disse spørsmålene er til sammen en god indikator på hvordan ungdommene har det i lokalsamfunnet.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Det er stor samvariasjon på de 6 spørsmålene og, gitt at populasjonen er stor nok, vil de også indikere hva resten av undersøkelsen vil kunne vise. </a:t>
            </a:r>
          </a:p>
          <a:p>
            <a:endParaRPr lang="nb-NO" dirty="0"/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" b="4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2796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B3528B-D7E6-4626-9565-7C764D90C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Fornøyd med livet</a:t>
            </a:r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124781"/>
              </p:ext>
            </p:extLst>
          </p:nvPr>
        </p:nvGraphicFramePr>
        <p:xfrm>
          <a:off x="2088356" y="1988840"/>
          <a:ext cx="8016876" cy="4594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2021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107A2B-085F-474A-8072-244DC86A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Selvbilde, mestring og psykisk helse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0603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Selvbilde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2"/>
          </p:nvPr>
        </p:nvSpPr>
        <p:spPr>
          <a:xfrm>
            <a:off x="839788" y="1819275"/>
            <a:ext cx="3744044" cy="4346575"/>
          </a:xfrm>
        </p:spPr>
        <p:txBody>
          <a:bodyPr/>
          <a:lstStyle/>
          <a:p>
            <a:r>
              <a:rPr lang="nb-NO" dirty="0"/>
              <a:t>I 2016 og 2019 stilte vi 3 spørsmål knyttet til selvbilde: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Jeg er svært fornøyd med hvordan jeg 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Jeg er ofte skuffet over meg selv.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Jeg liker meg selv slik jeg er.</a:t>
            </a:r>
          </a:p>
          <a:p>
            <a:endParaRPr lang="nb-NO" dirty="0"/>
          </a:p>
          <a:p>
            <a:r>
              <a:rPr lang="nb-NO" dirty="0"/>
              <a:t>Disse spørsmål slår vi sammen og definerer som «selvbilde».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graphicFrame>
        <p:nvGraphicFramePr>
          <p:cNvPr id="8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4289743"/>
              </p:ext>
            </p:extLst>
          </p:nvPr>
        </p:nvGraphicFramePr>
        <p:xfrm>
          <a:off x="5159896" y="1916832"/>
          <a:ext cx="6243811" cy="4249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28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83A836-3424-43F0-BE76-DF8AE4B1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Psykisk helse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11928DF-A9B2-4783-8F10-72C546F4D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 stiller 6 spørsmål knyttet til psykisk helse: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Har du i løpet av den siste uken følt deg plaget av: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dirty="0"/>
              <a:t>at alt er et slit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dirty="0"/>
              <a:t>søvnproblemer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dirty="0"/>
              <a:t>å være ulykkelig, trist eller deprimert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dirty="0"/>
              <a:t>håpløshet med tanke på fremtiden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dirty="0"/>
              <a:t>stivhet eller anspenthet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dirty="0"/>
              <a:t>å være bekymret for mye om 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 kan si noe om graden av psykiske plager, og om trenden i samfunnet, men vi skal være forsiktige med å sette etiketter. Vi måler populasjonen, ikke individene. </a:t>
            </a:r>
          </a:p>
          <a:p>
            <a:pPr lvl="1"/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pic>
        <p:nvPicPr>
          <p:cNvPr id="8" name="Plassholder for bilde 7"/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8" r="257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8237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2">
      <a:dk1>
        <a:srgbClr val="878787"/>
      </a:dk1>
      <a:lt1>
        <a:sysClr val="window" lastClr="FFFFFF"/>
      </a:lt1>
      <a:dk2>
        <a:srgbClr val="3F3F3F"/>
      </a:dk2>
      <a:lt2>
        <a:srgbClr val="3590AD"/>
      </a:lt2>
      <a:accent1>
        <a:srgbClr val="E9530E"/>
      </a:accent1>
      <a:accent2>
        <a:srgbClr val="9A8D7E"/>
      </a:accent2>
      <a:accent3>
        <a:srgbClr val="F6966A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C490AA"/>
      </a:folHlink>
    </a:clrScheme>
    <a:fontScheme name="Korus PP 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17BC60DA-F5E4-4181-A7DA-759A9FA87829}" vid="{29137A2C-6143-44EE-A992-20B5E2AFA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13772</TotalTime>
  <Words>779</Words>
  <Application>Microsoft Office PowerPoint</Application>
  <PresentationFormat>Widescreen</PresentationFormat>
  <Paragraphs>96</Paragraphs>
  <Slides>25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30" baseType="lpstr">
      <vt:lpstr>Arial</vt:lpstr>
      <vt:lpstr>Calibri</vt:lpstr>
      <vt:lpstr>Courier New</vt:lpstr>
      <vt:lpstr>Georgia</vt:lpstr>
      <vt:lpstr>Office-tema</vt:lpstr>
      <vt:lpstr>PowerPoint-presentasjon</vt:lpstr>
      <vt:lpstr>Hva er Ung i Rogaland?</vt:lpstr>
      <vt:lpstr>Ung i Stavanger 2019  - Austbø skole</vt:lpstr>
      <vt:lpstr>Å være fornøyd med livet </vt:lpstr>
      <vt:lpstr>Å være fornøyd med livet</vt:lpstr>
      <vt:lpstr>Fornøyd med livet</vt:lpstr>
      <vt:lpstr>Selvbilde, mestring og psykisk helse </vt:lpstr>
      <vt:lpstr>Selvbilde</vt:lpstr>
      <vt:lpstr>Psykisk helse</vt:lpstr>
      <vt:lpstr>Psykiske plager, fordelt på år</vt:lpstr>
      <vt:lpstr>Selvbilde og psykiske plager, Rogaland</vt:lpstr>
      <vt:lpstr>Foreldrerelasjon  </vt:lpstr>
      <vt:lpstr>Foreldrekontroll</vt:lpstr>
      <vt:lpstr>Skoletrivsel</vt:lpstr>
      <vt:lpstr>Skoletrivsel.</vt:lpstr>
      <vt:lpstr>Sosiale medier</vt:lpstr>
      <vt:lpstr>Mobbing på sosiale medier</vt:lpstr>
      <vt:lpstr>Selvbilde og digital mobbing, Rogaland</vt:lpstr>
      <vt:lpstr>Alkohol, cannabis og regelbrudd</vt:lpstr>
      <vt:lpstr>Vært tydelig beruset de siste tolv månedene</vt:lpstr>
      <vt:lpstr>Bruk av hasj/marihuana/cannabis de siste 12 månedene</vt:lpstr>
      <vt:lpstr>Forandring i status for hasj</vt:lpstr>
      <vt:lpstr>Helsefaren ved bruk av alkohol, hasj og tobakk</vt:lpstr>
      <vt:lpstr>Ungdommenes budskap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 kommer tittel på denne presentasjonen</dc:title>
  <dc:creator>Megabite AS</dc:creator>
  <cp:lastModifiedBy>Terje Angelskår</cp:lastModifiedBy>
  <cp:revision>344</cp:revision>
  <dcterms:created xsi:type="dcterms:W3CDTF">2018-11-21T12:50:26Z</dcterms:created>
  <dcterms:modified xsi:type="dcterms:W3CDTF">2019-09-05T05:36:37Z</dcterms:modified>
</cp:coreProperties>
</file>